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1"/>
  </p:notesMasterIdLst>
  <p:sldIdLst>
    <p:sldId id="256" r:id="rId2"/>
    <p:sldId id="288" r:id="rId3"/>
    <p:sldId id="261" r:id="rId4"/>
    <p:sldId id="277" r:id="rId5"/>
    <p:sldId id="272" r:id="rId6"/>
    <p:sldId id="273" r:id="rId7"/>
    <p:sldId id="271" r:id="rId8"/>
    <p:sldId id="263" r:id="rId9"/>
    <p:sldId id="278" r:id="rId10"/>
    <p:sldId id="276" r:id="rId11"/>
    <p:sldId id="258" r:id="rId12"/>
    <p:sldId id="275" r:id="rId13"/>
    <p:sldId id="279" r:id="rId14"/>
    <p:sldId id="280" r:id="rId15"/>
    <p:sldId id="262" r:id="rId16"/>
    <p:sldId id="266" r:id="rId17"/>
    <p:sldId id="281" r:id="rId18"/>
    <p:sldId id="282" r:id="rId19"/>
    <p:sldId id="265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336600"/>
    <a:srgbClr val="339966"/>
    <a:srgbClr val="336699"/>
    <a:srgbClr val="990033"/>
    <a:srgbClr val="669900"/>
    <a:srgbClr val="99CC00"/>
    <a:srgbClr val="666633"/>
    <a:srgbClr val="1D202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25D74-A089-4A1D-A02A-4AF9F4B1FDEB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A1419-F959-443F-BD41-1A2CC3B0BC3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55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40E-5850-4EE0-94D9-86496E5E3E13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300-EE34-4604-9530-EEA1096116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340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40E-5850-4EE0-94D9-86496E5E3E13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300-EE34-4604-9530-EEA1096116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98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40E-5850-4EE0-94D9-86496E5E3E13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300-EE34-4604-9530-EEA1096116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766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40E-5850-4EE0-94D9-86496E5E3E13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300-EE34-4604-9530-EEA1096116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47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40E-5850-4EE0-94D9-86496E5E3E13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300-EE34-4604-9530-EEA1096116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96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40E-5850-4EE0-94D9-86496E5E3E13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300-EE34-4604-9530-EEA1096116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40E-5850-4EE0-94D9-86496E5E3E13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300-EE34-4604-9530-EEA1096116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4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40E-5850-4EE0-94D9-86496E5E3E13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300-EE34-4604-9530-EEA1096116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762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40E-5850-4EE0-94D9-86496E5E3E13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300-EE34-4604-9530-EEA1096116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65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40E-5850-4EE0-94D9-86496E5E3E13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300-EE34-4604-9530-EEA1096116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2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40E-5850-4EE0-94D9-86496E5E3E13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300-EE34-4604-9530-EEA1096116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5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40E-5850-4EE0-94D9-86496E5E3E13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300-EE34-4604-9530-EEA1096116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14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40E-5850-4EE0-94D9-86496E5E3E13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300-EE34-4604-9530-EEA1096116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16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40E-5850-4EE0-94D9-86496E5E3E13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300-EE34-4604-9530-EEA1096116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349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40E-5850-4EE0-94D9-86496E5E3E13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300-EE34-4604-9530-EEA1096116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747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840E-5850-4EE0-94D9-86496E5E3E13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E300-EE34-4604-9530-EEA1096116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599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982840E-5850-4EE0-94D9-86496E5E3E13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B31E300-EE34-4604-9530-EEA1096116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3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982840E-5850-4EE0-94D9-86496E5E3E13}" type="datetimeFigureOut">
              <a:rPr lang="pl-PL" smtClean="0"/>
              <a:t>28.11.2025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B31E300-EE34-4604-9530-EEA1096116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6982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raciborz.praca.gov.p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23684" y="1966824"/>
            <a:ext cx="10714941" cy="2471625"/>
          </a:xfrm>
          <a:noFill/>
          <a:effectLst>
            <a:innerShdw blurRad="114300">
              <a:schemeClr val="tx2"/>
            </a:innerShdw>
          </a:effectLst>
        </p:spPr>
        <p:txBody>
          <a:bodyPr>
            <a:noAutofit/>
          </a:bodyPr>
          <a:lstStyle/>
          <a:p>
            <a:pPr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0" b="1" dirty="0">
                <a:solidFill>
                  <a:srgbClr val="666633"/>
                </a:solidFill>
                <a:effectLst/>
                <a:latin typeface="Segoe UI Variable Display Light" pitchFamily="2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KRAJOWY</a:t>
            </a:r>
          </a:p>
          <a:p>
            <a:pPr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0" b="1" dirty="0">
                <a:solidFill>
                  <a:srgbClr val="339966"/>
                </a:solidFill>
                <a:effectLst/>
                <a:latin typeface="Segoe UI Variable Display Light" pitchFamily="2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FUNDUSZ</a:t>
            </a:r>
            <a:r>
              <a:rPr lang="pl-PL" sz="13000" b="1" dirty="0">
                <a:solidFill>
                  <a:srgbClr val="666633"/>
                </a:solidFill>
                <a:effectLst/>
                <a:latin typeface="Segoe UI Variable Display Light" pitchFamily="2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</a:p>
          <a:p>
            <a:pPr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0" b="1" dirty="0">
                <a:solidFill>
                  <a:srgbClr val="808000"/>
                </a:solidFill>
                <a:effectLst/>
                <a:latin typeface="Segoe UI Variable Display Light" pitchFamily="2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SZKOLENIOWY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5185029"/>
            <a:ext cx="9617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pl-PL" cap="all" spc="900" dirty="0">
                <a:solidFill>
                  <a:schemeClr val="tx1">
                    <a:lumMod val="85000"/>
                  </a:schemeClr>
                </a:solidFill>
                <a:latin typeface="Aptos" panose="020B0004020202020204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endParaRPr lang="pl-PL" dirty="0">
              <a:solidFill>
                <a:schemeClr val="tx1">
                  <a:lumMod val="85000"/>
                </a:schemeClr>
              </a:solidFill>
              <a:latin typeface="Baskerville Old Face" panose="02020602080505020303" pitchFamily="18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2990E78-6AB9-04AB-D01E-C61694ECF34B}"/>
              </a:ext>
            </a:extLst>
          </p:cNvPr>
          <p:cNvSpPr txBox="1"/>
          <p:nvPr/>
        </p:nvSpPr>
        <p:spPr>
          <a:xfrm>
            <a:off x="2335055" y="4813466"/>
            <a:ext cx="61247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sz="1800" b="1" spc="900" dirty="0">
                <a:solidFill>
                  <a:schemeClr val="tx1">
                    <a:lumMod val="85000"/>
                  </a:schemeClr>
                </a:solidFill>
                <a:latin typeface="Calisto MT" panose="020406030505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Powiatowy Urząd Pracy</a:t>
            </a:r>
            <a:br>
              <a:rPr lang="pl-PL" sz="1800" b="1" spc="900" dirty="0">
                <a:solidFill>
                  <a:schemeClr val="tx1">
                    <a:lumMod val="85000"/>
                  </a:schemeClr>
                </a:solidFill>
                <a:latin typeface="Calisto MT" panose="020406030505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pl-PL" sz="1800" b="1" spc="900" dirty="0">
                <a:solidFill>
                  <a:schemeClr val="tx1">
                    <a:lumMod val="85000"/>
                  </a:schemeClr>
                </a:solidFill>
                <a:latin typeface="Calisto MT" panose="020406030505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pl-PL" b="1" spc="900" dirty="0">
                <a:solidFill>
                  <a:schemeClr val="tx1">
                    <a:lumMod val="85000"/>
                  </a:schemeClr>
                </a:solidFill>
                <a:latin typeface="Calisto MT" panose="020406030505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w Raciborzu</a:t>
            </a:r>
            <a:endParaRPr lang="pl-PL" sz="1800" b="1" spc="900" dirty="0">
              <a:solidFill>
                <a:schemeClr val="tx1">
                  <a:lumMod val="85000"/>
                </a:schemeClr>
              </a:solidFill>
              <a:latin typeface="Calisto MT" panose="02040603050505030304" pitchFamily="18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Obraz — symbol zastępczy 7">
            <a:extLst>
              <a:ext uri="{FF2B5EF4-FFF2-40B4-BE49-F238E27FC236}">
                <a16:creationId xmlns:a16="http://schemas.microsoft.com/office/drawing/2014/main" id="{3F596697-73BB-EEA4-C35B-C8861FFCC3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28139" y="4771596"/>
            <a:ext cx="1753944" cy="7300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8EB990-2D94-79E1-A432-9301841D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02414"/>
            <a:ext cx="9905998" cy="3807517"/>
          </a:xfrm>
        </p:spPr>
        <p:txBody>
          <a:bodyPr>
            <a:normAutofit fontScale="90000"/>
          </a:bodyPr>
          <a:lstStyle/>
          <a:p>
            <a:br>
              <a:rPr lang="pl-PL" sz="2000" b="1" cap="none" dirty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br>
              <a:rPr lang="pl-PL" sz="2000" b="1" cap="none" dirty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br>
              <a:rPr lang="pl-PL" sz="2000" b="1" cap="none" dirty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pl-PL" sz="28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Pomoc udzielana jest według ustalanych corocznie równorzędnych priorytetów wydatkowania środków KFS na dany rok  tj.:</a:t>
            </a:r>
            <a:br>
              <a:rPr lang="pl-PL" sz="28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br>
              <a:rPr lang="pl-PL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pl-PL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    • nie więcej niż czterech krajowych </a:t>
            </a:r>
            <a:br>
              <a:rPr lang="pl-PL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br>
              <a:rPr lang="pl-PL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pl-PL" sz="2200" b="1" i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oraz dodatkowo:</a:t>
            </a:r>
            <a:br>
              <a:rPr lang="pl-PL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br>
              <a:rPr lang="pl-PL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pl-PL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    • nie więcej niż trzech priorytetów właściwych dla danego województwa</a:t>
            </a:r>
            <a:br>
              <a:rPr lang="pl-PL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br>
              <a:rPr lang="pl-PL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pl-PL" sz="22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    • nie więcej niż jednego priorytetu właściwego dla danego powiatu</a:t>
            </a:r>
            <a:br>
              <a:rPr lang="pl-PL" sz="2000" b="1" cap="none" dirty="0">
                <a:solidFill>
                  <a:srgbClr val="92D05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br>
              <a:rPr lang="pl-PL" sz="2000" b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endParaRPr lang="pl-PL" sz="2000" dirty="0">
              <a:latin typeface="Book Antiqua" panose="02040602050305030304" pitchFamily="18" charset="0"/>
            </a:endParaRPr>
          </a:p>
        </p:txBody>
      </p:sp>
      <p:pic>
        <p:nvPicPr>
          <p:cNvPr id="3" name="Obraz — symbol zastępczy 7">
            <a:extLst>
              <a:ext uri="{FF2B5EF4-FFF2-40B4-BE49-F238E27FC236}">
                <a16:creationId xmlns:a16="http://schemas.microsoft.com/office/drawing/2014/main" id="{5A90008B-C7E0-ACD3-0DB6-5E41D42C78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19028" y="5325517"/>
            <a:ext cx="1753944" cy="7300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7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8021" y="318213"/>
            <a:ext cx="10831483" cy="1905000"/>
          </a:xfrm>
        </p:spPr>
        <p:txBody>
          <a:bodyPr>
            <a:normAutofit/>
          </a:bodyPr>
          <a:lstStyle/>
          <a:p>
            <a:r>
              <a:rPr lang="pl-PL" sz="3600" b="1" cap="none" dirty="0">
                <a:solidFill>
                  <a:srgbClr val="808000"/>
                </a:solidFill>
                <a:latin typeface="Book Antiqua" panose="02040602050305030304" pitchFamily="18" charset="0"/>
              </a:rPr>
              <a:t>Priorytety Ministra ds. pracy </a:t>
            </a:r>
            <a:br>
              <a:rPr lang="pl-PL" sz="2500" b="1" cap="none" dirty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</a:br>
            <a:r>
              <a:rPr lang="pl-PL" sz="2500" b="1" cap="none" dirty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wydatkowania środków KFS w 2026 r.:</a:t>
            </a:r>
            <a:endParaRPr lang="pl-PL" sz="2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260763" y="2223213"/>
            <a:ext cx="9905998" cy="347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l-PL" sz="1700" b="1" cap="none" dirty="0">
              <a:solidFill>
                <a:schemeClr val="tx1">
                  <a:lumMod val="95000"/>
                </a:schemeClr>
              </a:solidFill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l-PL" sz="1400" b="1" cap="none" dirty="0">
              <a:solidFill>
                <a:schemeClr val="tx1">
                  <a:lumMod val="95000"/>
                </a:schemeClr>
              </a:solidFill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l-PL" sz="1400" b="1" cap="none" dirty="0">
              <a:solidFill>
                <a:schemeClr val="tx1">
                  <a:lumMod val="95000"/>
                </a:schemeClr>
              </a:solidFill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l-PL" sz="1400" b="1" cap="none" dirty="0">
              <a:solidFill>
                <a:schemeClr val="tx1">
                  <a:lumMod val="95000"/>
                </a:schemeClr>
              </a:solidFill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l-PL" sz="1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1097EB5-7EEC-3A29-A672-860581DE82C5}"/>
              </a:ext>
            </a:extLst>
          </p:cNvPr>
          <p:cNvSpPr txBox="1"/>
          <p:nvPr/>
        </p:nvSpPr>
        <p:spPr>
          <a:xfrm>
            <a:off x="931653" y="1837426"/>
            <a:ext cx="1046232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pl-PL" sz="1800" b="1" i="0" u="none" strike="noStrike" baseline="0" dirty="0">
                <a:latin typeface="Book Antiqua" panose="02040602050305030304" pitchFamily="18" charset="0"/>
              </a:rPr>
              <a:t>Poprawa zarządzania i komunikacji w firmie w oparciu o zasady przeciwdziałania dyskryminacji i </a:t>
            </a:r>
            <a:r>
              <a:rPr lang="pl-PL" sz="1800" b="1" i="0" u="none" strike="noStrike" baseline="0" dirty="0" err="1">
                <a:latin typeface="Book Antiqua" panose="02040602050305030304" pitchFamily="18" charset="0"/>
              </a:rPr>
              <a:t>mobbingowi</a:t>
            </a:r>
            <a:r>
              <a:rPr lang="pl-PL" sz="1800" b="1" i="0" u="none" strike="noStrike" baseline="0" dirty="0">
                <a:latin typeface="Book Antiqua" panose="02040602050305030304" pitchFamily="18" charset="0"/>
              </a:rPr>
              <a:t>, rozwoju dialogu społecznego, partycypacji pracowniczej i wspierania integracji w miejscu pracy.</a:t>
            </a:r>
          </a:p>
          <a:p>
            <a:pPr marL="342900" indent="-342900" algn="l">
              <a:buFont typeface="+mj-lt"/>
              <a:buAutoNum type="arabicPeriod"/>
            </a:pPr>
            <a:r>
              <a:rPr lang="pl-PL" sz="1800" b="1" i="0" u="none" strike="noStrike" baseline="0" dirty="0">
                <a:latin typeface="Book Antiqua" panose="02040602050305030304" pitchFamily="18" charset="0"/>
              </a:rPr>
              <a:t>Wsparcie rozwoju umiejętności i kwalifikacji w zawodach określonych </a:t>
            </a:r>
            <a:r>
              <a:rPr lang="pl-PL" sz="1800" b="1" i="0" u="none" strike="noStrike" baseline="0" dirty="0" err="1">
                <a:latin typeface="Book Antiqua" panose="02040602050305030304" pitchFamily="18" charset="0"/>
              </a:rPr>
              <a:t>jakodeficytowe</a:t>
            </a:r>
            <a:r>
              <a:rPr lang="pl-PL" sz="1800" b="1" i="0" u="none" strike="noStrike" baseline="0" dirty="0">
                <a:latin typeface="Book Antiqua" panose="02040602050305030304" pitchFamily="18" charset="0"/>
              </a:rPr>
              <a:t> na danym terenie, tj. w powiecie lub w województwie.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pl-PL" sz="1800" b="1" i="0" u="none" strike="noStrike" baseline="0" dirty="0">
                <a:latin typeface="Book Antiqua" panose="02040602050305030304" pitchFamily="18" charset="0"/>
              </a:rPr>
              <a:t>Wsparcie kształcenia ustawicznego w związku z zastosowaniem w firmach nowych procesów, technologii i narzędzi pracy, ze szczególnym uwzględnieniem umiejętności cyfrowych, AI oraz tzw. umiejętności zielonych, zwłaszcza gdy powyższe czynniki stanowią zagrożenie utratą pracy.</a:t>
            </a:r>
          </a:p>
          <a:p>
            <a:pPr marL="342900" indent="-342900" algn="l">
              <a:buFont typeface="+mj-lt"/>
              <a:buAutoNum type="arabicPeriod"/>
            </a:pPr>
            <a:r>
              <a:rPr lang="pl-PL" sz="1800" b="1" i="0" u="none" strike="noStrike" baseline="0" dirty="0">
                <a:latin typeface="Book Antiqua" panose="02040602050305030304" pitchFamily="18" charset="0"/>
              </a:rPr>
              <a:t>Wsparcie rozwoju umiejętności i kwalifikacji niezbędnych w sektorze usług</a:t>
            </a:r>
            <a:r>
              <a:rPr lang="pl-PL" b="1" dirty="0">
                <a:latin typeface="Book Antiqua" panose="02040602050305030304" pitchFamily="18" charset="0"/>
              </a:rPr>
              <a:t> </a:t>
            </a:r>
            <a:r>
              <a:rPr lang="pl-PL" sz="1800" b="1" i="0" u="none" strike="noStrike" baseline="0" dirty="0">
                <a:latin typeface="Book Antiqua" panose="02040602050305030304" pitchFamily="18" charset="0"/>
              </a:rPr>
              <a:t>zdrowotnych i opiekuńczych oraz wsparcie rozwoju umiejętności i kwalifikacji członków lub pracowników spółdzielni socjalnych oraz pracowników zatrudnionych w przedsiębiorstwach społecznych wskazanych na liście/rejestrze przedsiębiorstw społecznych prowadzonym przez </a:t>
            </a:r>
            <a:r>
              <a:rPr lang="pl-PL" sz="1800" b="1" i="0" u="none" strike="noStrike" baseline="0" dirty="0" err="1">
                <a:latin typeface="Book Antiqua" panose="02040602050305030304" pitchFamily="18" charset="0"/>
              </a:rPr>
              <a:t>MRPiPS</a:t>
            </a:r>
            <a:r>
              <a:rPr lang="pl-PL" sz="1800" b="1" i="0" u="none" strike="noStrike" baseline="0" dirty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3" name="Obraz — symbol zastępczy 7">
            <a:extLst>
              <a:ext uri="{FF2B5EF4-FFF2-40B4-BE49-F238E27FC236}">
                <a16:creationId xmlns:a16="http://schemas.microsoft.com/office/drawing/2014/main" id="{800DF189-9169-CB45-E23F-ED4949C064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27408" y="5703013"/>
            <a:ext cx="1753944" cy="7300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3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9CE3F-8CF0-FC33-5456-D0A36503F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971DC-B0C0-0822-9F03-C54252473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21" y="318213"/>
            <a:ext cx="10831483" cy="1905000"/>
          </a:xfrm>
        </p:spPr>
        <p:txBody>
          <a:bodyPr>
            <a:normAutofit/>
          </a:bodyPr>
          <a:lstStyle/>
          <a:p>
            <a:r>
              <a:rPr lang="pl-PL" sz="4000" b="1" cap="none" dirty="0">
                <a:solidFill>
                  <a:srgbClr val="808000"/>
                </a:solidFill>
                <a:latin typeface="Book Antiqua" panose="02040602050305030304" pitchFamily="18" charset="0"/>
              </a:rPr>
              <a:t>Priorytety wojewódzkie </a:t>
            </a:r>
            <a:br>
              <a:rPr lang="pl-PL" sz="2500" b="1" cap="none" dirty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</a:br>
            <a:r>
              <a:rPr lang="pl-PL" sz="2500" b="1" cap="none" dirty="0">
                <a:solidFill>
                  <a:schemeClr val="tx1">
                    <a:lumMod val="95000"/>
                  </a:schemeClr>
                </a:solidFill>
                <a:latin typeface="Book Antiqua" panose="02040602050305030304" pitchFamily="18" charset="0"/>
              </a:rPr>
              <a:t>wydatkowania środków KFS w 2026 r.</a:t>
            </a:r>
            <a:endParaRPr lang="pl-PL" sz="25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1EFC948-3298-30B1-B6AE-530E57943D89}"/>
              </a:ext>
            </a:extLst>
          </p:cNvPr>
          <p:cNvSpPr txBox="1">
            <a:spLocks/>
          </p:cNvSpPr>
          <p:nvPr/>
        </p:nvSpPr>
        <p:spPr>
          <a:xfrm>
            <a:off x="1260763" y="2223213"/>
            <a:ext cx="9905998" cy="347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l-PL" sz="1700" b="1" cap="none" dirty="0">
              <a:solidFill>
                <a:schemeClr val="tx1">
                  <a:lumMod val="95000"/>
                </a:schemeClr>
              </a:solidFill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l-PL" sz="1400" b="1" cap="none" dirty="0">
              <a:solidFill>
                <a:schemeClr val="tx1">
                  <a:lumMod val="95000"/>
                </a:schemeClr>
              </a:solidFill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l-PL" sz="1400" b="1" cap="none" dirty="0">
              <a:solidFill>
                <a:schemeClr val="tx1">
                  <a:lumMod val="95000"/>
                </a:schemeClr>
              </a:solidFill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l-PL" sz="1400" b="1" cap="none" dirty="0">
              <a:solidFill>
                <a:schemeClr val="tx1">
                  <a:lumMod val="95000"/>
                </a:schemeClr>
              </a:solidFill>
              <a:latin typeface="Book Antiqua" panose="020406020503050303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pl-PL" sz="1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DAACE1E-7285-B7C6-6090-178E55DA4E07}"/>
              </a:ext>
            </a:extLst>
          </p:cNvPr>
          <p:cNvSpPr txBox="1"/>
          <p:nvPr/>
        </p:nvSpPr>
        <p:spPr>
          <a:xfrm>
            <a:off x="863249" y="1877979"/>
            <a:ext cx="10462326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l-PL" dirty="0"/>
          </a:p>
          <a:p>
            <a:r>
              <a:rPr lang="pl-PL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Book Antiqua" panose="02040602050305030304" pitchFamily="18" charset="0"/>
              </a:rPr>
              <a:t>Wsparcie rozwoju umiejętności i kwalifikacji grup szczególnie narażonych na zmiany na rynku pracy, tj.: osób bez kwalifikacji zawodowych, osób do 30-go oraz powyżej 50-go roku życia. </a:t>
            </a:r>
          </a:p>
          <a:p>
            <a:pPr marL="342900" indent="-342900">
              <a:buFont typeface="+mj-lt"/>
              <a:buAutoNum type="arabicPeriod"/>
            </a:pPr>
            <a:endParaRPr lang="pl-PL" dirty="0">
              <a:latin typeface="Book Antiqua" panose="020406020503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b="1" dirty="0">
                <a:latin typeface="Book Antiqua" panose="02040602050305030304" pitchFamily="18" charset="0"/>
              </a:rPr>
              <a:t>Wsparcie kwalifikacji i umiejętności osób pracujących w obszarach/branżach kluczowych dla rozwoju województwa śląskiego wskazanych w dokumentach strategicznych/planach rozwoju, w szczególności: medycyna, technologie informatyczne, energetyka, zielona gospodarka, przemysły wschodzące (Regionalna Strategia Innowacji Województwa Śląskiego).</a:t>
            </a:r>
            <a:endParaRPr lang="pl-PL" dirty="0">
              <a:latin typeface="Book Antiqua" panose="02040602050305030304" pitchFamily="18" charset="0"/>
            </a:endParaRPr>
          </a:p>
          <a:p>
            <a:endParaRPr lang="pl-PL" sz="1400" dirty="0">
              <a:latin typeface="Book Antiqua" panose="02040602050305030304" pitchFamily="18" charset="0"/>
            </a:endParaRPr>
          </a:p>
        </p:txBody>
      </p:sp>
      <p:pic>
        <p:nvPicPr>
          <p:cNvPr id="3" name="Obraz — symbol zastępczy 7">
            <a:extLst>
              <a:ext uri="{FF2B5EF4-FFF2-40B4-BE49-F238E27FC236}">
                <a16:creationId xmlns:a16="http://schemas.microsoft.com/office/drawing/2014/main" id="{CA55EE4C-C46B-4CF9-BE77-CF4C797C7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17440" y="5337978"/>
            <a:ext cx="1753944" cy="7300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D305C4C6-629D-2545-1ED6-E7AE572AE829}"/>
              </a:ext>
            </a:extLst>
          </p:cNvPr>
          <p:cNvSpPr txBox="1"/>
          <p:nvPr/>
        </p:nvSpPr>
        <p:spPr>
          <a:xfrm>
            <a:off x="957533" y="717858"/>
            <a:ext cx="9894498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500" b="1" dirty="0">
                <a:latin typeface="Book Antiqua" panose="02040602050305030304" pitchFamily="18" charset="0"/>
              </a:rPr>
              <a:t>Podmiot, który na podstawie umowy otrzyma finansowanie ze środków KFS: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Book Antiqua" panose="02040602050305030304" pitchFamily="18" charset="0"/>
              </a:rPr>
              <a:t>utrzymuje zatrudnienie osoby, na której kształcenie ustawiczne przyznano finansowanie, </a:t>
            </a:r>
            <a:r>
              <a:rPr lang="pl-PL" sz="1600" b="1" dirty="0">
                <a:solidFill>
                  <a:srgbClr val="808000"/>
                </a:solidFill>
                <a:latin typeface="Book Antiqua" panose="02040602050305030304" pitchFamily="18" charset="0"/>
              </a:rPr>
              <a:t>przez okres co najmniej 3 miesięcy</a:t>
            </a:r>
            <a:r>
              <a:rPr lang="pl-PL" sz="1600" b="1" dirty="0">
                <a:latin typeface="Book Antiqua" panose="02040602050305030304" pitchFamily="18" charset="0"/>
              </a:rPr>
              <a:t> </a:t>
            </a:r>
            <a:r>
              <a:rPr lang="pl-PL" sz="1600" dirty="0">
                <a:latin typeface="Book Antiqua" panose="02040602050305030304" pitchFamily="18" charset="0"/>
              </a:rPr>
              <a:t>od dnia ukończenia przez nią kształcenia, z wyjątkiem: </a:t>
            </a:r>
          </a:p>
          <a:p>
            <a:pPr marL="1714500" lvl="3" indent="-342900">
              <a:buFont typeface="+mj-lt"/>
              <a:buAutoNum type="alphaLcParenR"/>
            </a:pPr>
            <a:r>
              <a:rPr lang="pl-PL" sz="1600" dirty="0">
                <a:latin typeface="Book Antiqua" panose="02040602050305030304" pitchFamily="18" charset="0"/>
              </a:rPr>
              <a:t>rozwiązania przez tę osobę umowy o pracę,</a:t>
            </a:r>
          </a:p>
          <a:p>
            <a:pPr marL="1714500" lvl="3" indent="-342900">
              <a:buFont typeface="+mj-lt"/>
              <a:buAutoNum type="alphaLcParenR"/>
            </a:pPr>
            <a:r>
              <a:rPr lang="pl-PL" sz="1600" dirty="0">
                <a:latin typeface="Book Antiqua" panose="02040602050305030304" pitchFamily="18" charset="0"/>
              </a:rPr>
              <a:t>rozwiązania z tą osobą umowy o pracę na podstawie art. 52 </a:t>
            </a:r>
            <a:r>
              <a:rPr lang="pl-PL" sz="1600" i="1" dirty="0">
                <a:latin typeface="Book Antiqua" panose="02040602050305030304" pitchFamily="18" charset="0"/>
              </a:rPr>
              <a:t>(tryb dyscyplinarny) </a:t>
            </a:r>
            <a:r>
              <a:rPr lang="pl-PL" sz="1600" dirty="0">
                <a:latin typeface="Book Antiqua" panose="02040602050305030304" pitchFamily="18" charset="0"/>
              </a:rPr>
              <a:t>albo art. 53 </a:t>
            </a:r>
            <a:r>
              <a:rPr lang="pl-PL" sz="1600" i="1" dirty="0">
                <a:latin typeface="Book Antiqua" panose="02040602050305030304" pitchFamily="18" charset="0"/>
              </a:rPr>
              <a:t>(długotrwała niezdolność do pracy spowodowana chorobą) </a:t>
            </a:r>
            <a:r>
              <a:rPr lang="pl-PL" sz="1600" dirty="0">
                <a:latin typeface="Book Antiqua" panose="02040602050305030304" pitchFamily="18" charset="0"/>
              </a:rPr>
              <a:t>ustawy z dnia 26 czerwca 	1974 r. – Kodeks pracy,</a:t>
            </a:r>
          </a:p>
          <a:p>
            <a:pPr marL="1714500" lvl="3" indent="-342900">
              <a:buFont typeface="+mj-lt"/>
              <a:buAutoNum type="alphaLcParenR"/>
            </a:pPr>
            <a:r>
              <a:rPr lang="pl-PL" sz="1600" dirty="0">
                <a:latin typeface="Book Antiqua" panose="02040602050305030304" pitchFamily="18" charset="0"/>
              </a:rPr>
              <a:t>wygaśnięcia stosunku pracy, </a:t>
            </a:r>
          </a:p>
          <a:p>
            <a:pPr marL="1714500" lvl="3" indent="-342900">
              <a:buFont typeface="+mj-lt"/>
              <a:buAutoNum type="alphaLcParenR"/>
            </a:pPr>
            <a:r>
              <a:rPr lang="pl-PL" sz="1600" dirty="0">
                <a:latin typeface="Book Antiqua" panose="02040602050305030304" pitchFamily="18" charset="0"/>
              </a:rPr>
              <a:t>otrzymania na tę osobę finansowania w przypadku zwolnień monitorowanych.</a:t>
            </a:r>
          </a:p>
          <a:p>
            <a:endParaRPr lang="pl-PL" sz="16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Book Antiqua" panose="02040602050305030304" pitchFamily="18" charset="0"/>
              </a:rPr>
              <a:t>zatrudnia, zawiera umowę lub umowy cywilnoprawne dotyczące świadczenia usług </a:t>
            </a:r>
            <a:r>
              <a:rPr lang="pl-PL" sz="1600" b="1" dirty="0">
                <a:solidFill>
                  <a:srgbClr val="808000"/>
                </a:solidFill>
                <a:latin typeface="Book Antiqua" panose="02040602050305030304" pitchFamily="18" charset="0"/>
              </a:rPr>
              <a:t>przez okres co najmniej 3 miesięcy</a:t>
            </a:r>
            <a:r>
              <a:rPr lang="pl-PL" sz="1600" dirty="0">
                <a:latin typeface="Book Antiqua" panose="02040602050305030304" pitchFamily="18" charset="0"/>
              </a:rPr>
              <a:t> od dnia ukończenia kształcenia z osobą, która skorzystała z finansowanego kształcenia ustawicznego </a:t>
            </a:r>
            <a:r>
              <a:rPr lang="pl-PL" sz="1600" i="1" dirty="0">
                <a:latin typeface="Book Antiqua" panose="02040602050305030304" pitchFamily="18" charset="0"/>
              </a:rPr>
              <a:t>(świadcząca usługi na podstawie umów cywilnoprawnych)</a:t>
            </a:r>
            <a:endParaRPr lang="pl-PL" sz="1600" b="1" i="1" dirty="0">
              <a:latin typeface="Book Antiqua" panose="02040602050305030304" pitchFamily="18" charset="0"/>
            </a:endParaRPr>
          </a:p>
          <a:p>
            <a:endParaRPr lang="pl-PL" sz="16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>
                <a:latin typeface="Book Antiqua" panose="02040602050305030304" pitchFamily="18" charset="0"/>
              </a:rPr>
              <a:t>nie zawiesza albo nie zaprzestaje prowadzenia dotychczasowej działalności gospodarczej </a:t>
            </a:r>
            <a:r>
              <a:rPr lang="pl-PL" sz="1600" b="1" dirty="0">
                <a:solidFill>
                  <a:srgbClr val="808000"/>
                </a:solidFill>
                <a:latin typeface="Book Antiqua" panose="02040602050305030304" pitchFamily="18" charset="0"/>
              </a:rPr>
              <a:t>przez okres 3 miesięcy</a:t>
            </a:r>
            <a:r>
              <a:rPr lang="pl-PL" sz="1600" b="1" dirty="0">
                <a:latin typeface="Book Antiqua" panose="02040602050305030304" pitchFamily="18" charset="0"/>
              </a:rPr>
              <a:t> </a:t>
            </a:r>
            <a:r>
              <a:rPr lang="pl-PL" sz="1600" dirty="0">
                <a:latin typeface="Book Antiqua" panose="02040602050305030304" pitchFamily="18" charset="0"/>
              </a:rPr>
              <a:t>od dnia ukończenia kształcenia, w przypadku gdy z finansowania kształcenia ustawicznego skorzystał pracodawca lub osoba fizyczna prowadząca działalność gospodarczą, chyba że powodem będzie ogłoszenie przez niego upadłości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latin typeface="Book Antiqua" panose="0204060205030503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pl-PL" dirty="0">
              <a:latin typeface="Book Antiqua" panose="02040602050305030304" pitchFamily="18" charset="0"/>
            </a:endParaRPr>
          </a:p>
        </p:txBody>
      </p:sp>
      <p:pic>
        <p:nvPicPr>
          <p:cNvPr id="2" name="Obraz — symbol zastępczy 7">
            <a:extLst>
              <a:ext uri="{FF2B5EF4-FFF2-40B4-BE49-F238E27FC236}">
                <a16:creationId xmlns:a16="http://schemas.microsoft.com/office/drawing/2014/main" id="{0C7B1799-7C3C-767B-B118-92B42EB303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19028" y="5775107"/>
            <a:ext cx="1753944" cy="7300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17E1E23-249A-9EF1-268D-44E970DC9711}"/>
              </a:ext>
            </a:extLst>
          </p:cNvPr>
          <p:cNvSpPr txBox="1"/>
          <p:nvPr/>
        </p:nvSpPr>
        <p:spPr>
          <a:xfrm>
            <a:off x="1109932" y="1206057"/>
            <a:ext cx="9972136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200" b="1" dirty="0">
                <a:solidFill>
                  <a:srgbClr val="808000"/>
                </a:solidFill>
                <a:latin typeface="Book Antiqua" panose="02040602050305030304" pitchFamily="18" charset="0"/>
              </a:rPr>
              <a:t>W przypadku niedotrzymania warunków podmiot nie otrzyma finansowania z KFS w ciągu roku od dnia ukończenia finansowanego kształcenia </a:t>
            </a:r>
          </a:p>
          <a:p>
            <a:pPr algn="ctr"/>
            <a:r>
              <a:rPr lang="pl-PL" sz="19900" b="1" dirty="0">
                <a:solidFill>
                  <a:srgbClr val="808000"/>
                </a:solidFill>
                <a:latin typeface="Book Antiqua" panose="02040602050305030304" pitchFamily="18" charset="0"/>
              </a:rPr>
              <a:t>!</a:t>
            </a:r>
            <a:endParaRPr lang="pl-PL" sz="19900" b="1" i="1" dirty="0">
              <a:solidFill>
                <a:srgbClr val="808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Obraz — symbol zastępczy 7">
            <a:extLst>
              <a:ext uri="{FF2B5EF4-FFF2-40B4-BE49-F238E27FC236}">
                <a16:creationId xmlns:a16="http://schemas.microsoft.com/office/drawing/2014/main" id="{58D4743C-59E2-0954-241A-83729FB651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19028" y="5473060"/>
            <a:ext cx="1753944" cy="7300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8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1" y="1335809"/>
            <a:ext cx="10554418" cy="2311400"/>
          </a:xfrm>
        </p:spPr>
        <p:txBody>
          <a:bodyPr>
            <a:normAutofit fontScale="90000"/>
          </a:bodyPr>
          <a:lstStyle/>
          <a:p>
            <a:pPr marL="457200" indent="-457200">
              <a:buFont typeface="Book Antiqua" panose="02040602050305030304" pitchFamily="18" charset="0"/>
              <a:buChar char="*"/>
            </a:pPr>
            <a:br>
              <a:rPr lang="pl-PL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31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2800" b="1" cap="none" dirty="0">
                <a:effectLst/>
                <a:latin typeface="Book Antiqua" panose="02040602050305030304" pitchFamily="18" charset="0"/>
              </a:rPr>
              <a:t>Środki Krajowego Funduszu Szkoleniowego </a:t>
            </a:r>
            <a:br>
              <a:rPr lang="pl-PL" sz="2800" b="1" cap="none" dirty="0">
                <a:effectLst/>
                <a:latin typeface="Book Antiqua" panose="02040602050305030304" pitchFamily="18" charset="0"/>
              </a:rPr>
            </a:br>
            <a:r>
              <a:rPr lang="pl-PL" sz="2800" b="1" cap="none" dirty="0">
                <a:effectLst/>
                <a:latin typeface="Book Antiqua" panose="02040602050305030304" pitchFamily="18" charset="0"/>
              </a:rPr>
              <a:t>przyznane Pracodawcy na sfinansowanie kosztów kształcenia ustawicznego stanowią </a:t>
            </a:r>
            <a:r>
              <a:rPr lang="pl-PL" sz="2800" b="1" i="1" cap="none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pomoc de </a:t>
            </a:r>
            <a:r>
              <a:rPr lang="pl-PL" sz="2800" b="1" i="1" cap="none" dirty="0" err="1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minimis</a:t>
            </a:r>
            <a:br>
              <a:rPr lang="pl-PL" sz="2200" u="sng" cap="none" dirty="0">
                <a:effectLst/>
                <a:latin typeface="Book Antiqua" panose="02040602050305030304" pitchFamily="18" charset="0"/>
              </a:rPr>
            </a:br>
            <a:br>
              <a:rPr lang="pl-PL" sz="2200" u="sng" cap="none" dirty="0">
                <a:effectLst/>
                <a:latin typeface="Book Antiqua" panose="02040602050305030304" pitchFamily="18" charset="0"/>
              </a:rPr>
            </a:br>
            <a:r>
              <a:rPr lang="pl-PL" sz="2200" cap="none" dirty="0">
                <a:effectLst/>
                <a:latin typeface="Book Antiqua" panose="02040602050305030304" pitchFamily="18" charset="0"/>
              </a:rPr>
              <a:t>  </a:t>
            </a:r>
            <a:r>
              <a:rPr lang="pl-PL" sz="2200" dirty="0">
                <a:effectLst/>
              </a:rPr>
              <a:t>*     </a:t>
            </a:r>
            <a:r>
              <a:rPr lang="pl-PL" sz="2200" b="1" cap="none" dirty="0">
                <a:latin typeface="Book Antiqua" panose="02040602050305030304" pitchFamily="18" charset="0"/>
              </a:rPr>
              <a:t>limit pomocy </a:t>
            </a:r>
            <a:r>
              <a:rPr lang="pl-PL" sz="2200" b="1" i="1" cap="none" dirty="0">
                <a:latin typeface="Book Antiqua" panose="02040602050305030304" pitchFamily="18" charset="0"/>
              </a:rPr>
              <a:t>de </a:t>
            </a:r>
            <a:r>
              <a:rPr lang="pl-PL" sz="2200" b="1" i="1" cap="none" dirty="0" err="1">
                <a:latin typeface="Book Antiqua" panose="02040602050305030304" pitchFamily="18" charset="0"/>
              </a:rPr>
              <a:t>minimis</a:t>
            </a:r>
            <a:r>
              <a:rPr lang="pl-PL" sz="2200" b="1" i="1" cap="none" dirty="0">
                <a:latin typeface="Book Antiqua" panose="02040602050305030304" pitchFamily="18" charset="0"/>
              </a:rPr>
              <a:t> – </a:t>
            </a:r>
            <a:r>
              <a:rPr lang="pl-PL" sz="2200" b="1" cap="none" dirty="0">
                <a:latin typeface="Book Antiqua" panose="02040602050305030304" pitchFamily="18" charset="0"/>
              </a:rPr>
              <a:t>kwota 300 tys. EUR w okresie 3 lat dla jednego     	             	przedsiębiorcy, w tym dla przedsiębiorstw prowadzących działalność   	zarobkową w zakresie drogowego transportu towarów </a:t>
            </a:r>
            <a:br>
              <a:rPr lang="pl-PL" sz="2200" dirty="0">
                <a:effectLst/>
              </a:rPr>
            </a:br>
            <a:r>
              <a:rPr lang="pl-PL" sz="2200" b="1" dirty="0">
                <a:effectLst/>
              </a:rPr>
              <a:t> </a:t>
            </a:r>
            <a:br>
              <a:rPr lang="pl-PL" sz="2200" dirty="0">
                <a:effectLst/>
              </a:rPr>
            </a:br>
            <a:r>
              <a:rPr lang="pl-PL" sz="2200" dirty="0">
                <a:effectLst/>
              </a:rPr>
              <a:t>  *     </a:t>
            </a:r>
            <a:r>
              <a:rPr lang="pl-PL" sz="2200" b="1" cap="none" dirty="0">
                <a:latin typeface="Book Antiqua" panose="02040602050305030304" pitchFamily="18" charset="0"/>
              </a:rPr>
              <a:t>sposób obliczania 3-letniego okresu przy sumowaniu limitu </a:t>
            </a:r>
            <a:r>
              <a:rPr lang="pl-PL" sz="2200" b="1" i="1" cap="none" dirty="0">
                <a:latin typeface="Book Antiqua" panose="02040602050305030304" pitchFamily="18" charset="0"/>
              </a:rPr>
              <a:t>de </a:t>
            </a:r>
            <a:r>
              <a:rPr lang="pl-PL" sz="2200" b="1" i="1" cap="none" dirty="0" err="1">
                <a:latin typeface="Book Antiqua" panose="02040602050305030304" pitchFamily="18" charset="0"/>
              </a:rPr>
              <a:t>minimis</a:t>
            </a:r>
            <a:r>
              <a:rPr lang="pl-PL" sz="2200" b="1" i="1" cap="none" dirty="0">
                <a:latin typeface="Book Antiqua" panose="02040602050305030304" pitchFamily="18" charset="0"/>
              </a:rPr>
              <a:t> – </a:t>
            </a:r>
            <a:br>
              <a:rPr lang="pl-PL" sz="2200" b="1" i="1" cap="none" dirty="0">
                <a:latin typeface="Book Antiqua" panose="02040602050305030304" pitchFamily="18" charset="0"/>
              </a:rPr>
            </a:br>
            <a:r>
              <a:rPr lang="pl-PL" sz="2200" b="1" i="1" cap="none" dirty="0">
                <a:latin typeface="Book Antiqua" panose="02040602050305030304" pitchFamily="18" charset="0"/>
              </a:rPr>
              <a:t>         </a:t>
            </a:r>
            <a:r>
              <a:rPr lang="pl-PL" sz="2200" b="1" cap="none" dirty="0">
                <a:latin typeface="Book Antiqua" panose="02040602050305030304" pitchFamily="18" charset="0"/>
              </a:rPr>
              <a:t>okres 3 minionych lat (3 x 365 dni)</a:t>
            </a:r>
            <a:br>
              <a:rPr lang="pl-PL" b="1" cap="none" dirty="0">
                <a:latin typeface="Book Antiqua" panose="02040602050305030304" pitchFamily="18" charset="0"/>
              </a:rPr>
            </a:br>
            <a:endParaRPr lang="pl-PL" dirty="0"/>
          </a:p>
        </p:txBody>
      </p:sp>
      <p:pic>
        <p:nvPicPr>
          <p:cNvPr id="3" name="Obraz — symbol zastępczy 7">
            <a:extLst>
              <a:ext uri="{FF2B5EF4-FFF2-40B4-BE49-F238E27FC236}">
                <a16:creationId xmlns:a16="http://schemas.microsoft.com/office/drawing/2014/main" id="{8665D04F-1135-3091-1689-3611F86D97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19028" y="5463397"/>
            <a:ext cx="1753944" cy="7300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69862AA-0297-829E-B276-2D14334AF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6957"/>
            <a:ext cx="12192000" cy="578819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844550" y="709459"/>
            <a:ext cx="10502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Podmiot ubiegający się o pomoc </a:t>
            </a:r>
            <a:r>
              <a:rPr lang="pl-PL" sz="25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składa wniosek w postaci elektronicznej za pośrednictwem indywidualnego konta</a:t>
            </a:r>
          </a:p>
          <a:p>
            <a:r>
              <a:rPr lang="pl-PL" sz="2500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do PUP właściwego ze względu na jego siedzibę albo adres prowadzenia działalności</a:t>
            </a:r>
          </a:p>
          <a:p>
            <a:pPr algn="ctr"/>
            <a:endParaRPr lang="pl-PL" sz="32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endParaRPr lang="pl-PL" sz="800" b="1" dirty="0">
              <a:solidFill>
                <a:schemeClr val="tx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2" name="Obraz — symbol zastępczy 7">
            <a:extLst>
              <a:ext uri="{FF2B5EF4-FFF2-40B4-BE49-F238E27FC236}">
                <a16:creationId xmlns:a16="http://schemas.microsoft.com/office/drawing/2014/main" id="{8EC69FFC-2C9B-CA99-5A69-FEF5AFF0AE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19028" y="2491922"/>
            <a:ext cx="1753944" cy="7300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3C3C1935-1628-E4B9-98F0-DFAD3FC580C0}"/>
              </a:ext>
            </a:extLst>
          </p:cNvPr>
          <p:cNvSpPr txBox="1"/>
          <p:nvPr/>
        </p:nvSpPr>
        <p:spPr>
          <a:xfrm>
            <a:off x="1086535" y="536822"/>
            <a:ext cx="10153684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500" b="1" dirty="0">
                <a:latin typeface="Book Antiqua" panose="02040602050305030304" pitchFamily="18" charset="0"/>
              </a:rPr>
              <a:t>Instytucją realizującą szkolenie finansowane ze środków KFS jest realizator wpisany do rejestru, o którym mowa w art. 6 ust. 1 pkt 8 ustawy z dnia 9 listopada 2000 r. o utworzeniu Polskiej Agencji Rozwoju Przedsiębiorczości w zakresie świadczenia usług szkoleniowych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0BE54A2-1338-E2D8-8134-DE051B6BB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4625"/>
            <a:ext cx="12192000" cy="5806632"/>
          </a:xfrm>
          <a:prstGeom prst="rect">
            <a:avLst/>
          </a:prstGeom>
        </p:spPr>
      </p:pic>
      <p:pic>
        <p:nvPicPr>
          <p:cNvPr id="2" name="Obraz — symbol zastępczy 7">
            <a:extLst>
              <a:ext uri="{FF2B5EF4-FFF2-40B4-BE49-F238E27FC236}">
                <a16:creationId xmlns:a16="http://schemas.microsoft.com/office/drawing/2014/main" id="{A1C2FB31-743C-9771-0867-83E119B669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19028" y="2469590"/>
            <a:ext cx="1753944" cy="7300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8376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67AACBCA-1096-4F2A-16BC-EF83150E45A4}"/>
              </a:ext>
            </a:extLst>
          </p:cNvPr>
          <p:cNvSpPr txBox="1"/>
          <p:nvPr/>
        </p:nvSpPr>
        <p:spPr>
          <a:xfrm>
            <a:off x="1783120" y="594594"/>
            <a:ext cx="8384876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2500" b="1" dirty="0">
              <a:latin typeface="Book Antiqua" panose="02040602050305030304" pitchFamily="18" charset="0"/>
            </a:endParaRPr>
          </a:p>
          <a:p>
            <a:pPr algn="ctr">
              <a:lnSpc>
                <a:spcPct val="150000"/>
              </a:lnSpc>
            </a:pPr>
            <a:endParaRPr lang="pl-PL" sz="2500" b="1" dirty="0">
              <a:latin typeface="Book Antiqua" panose="02040602050305030304" pitchFamily="18" charset="0"/>
            </a:endParaRPr>
          </a:p>
          <a:p>
            <a:pPr algn="ctr"/>
            <a:r>
              <a:rPr lang="pl-PL" sz="2500" b="1" dirty="0">
                <a:latin typeface="Book Antiqua" panose="02040602050305030304" pitchFamily="18" charset="0"/>
              </a:rPr>
              <a:t>Informacja o planowanym naborze wniosków ze środków Krajowego Funduszu Szkoleniowego</a:t>
            </a:r>
          </a:p>
          <a:p>
            <a:pPr algn="ctr"/>
            <a:endParaRPr lang="pl-PL" sz="2500" b="1" dirty="0">
              <a:solidFill>
                <a:schemeClr val="tx1">
                  <a:lumMod val="8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endParaRPr lang="pl-PL" sz="2500" b="1" dirty="0">
              <a:solidFill>
                <a:schemeClr val="tx1">
                  <a:lumMod val="8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endParaRPr lang="pl-PL" sz="2500" b="1" dirty="0">
              <a:solidFill>
                <a:schemeClr val="tx1">
                  <a:lumMod val="8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pl-PL" sz="2500" b="1" i="1" dirty="0">
                <a:solidFill>
                  <a:srgbClr val="808000"/>
                </a:solidFill>
                <a:latin typeface="Book Antiqua" panose="0204060205030503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https://raciborz.praca.gov.pl/</a:t>
            </a:r>
            <a:endParaRPr lang="pl-PL" sz="2500" b="1" i="1" dirty="0">
              <a:solidFill>
                <a:srgbClr val="808000"/>
              </a:solidFill>
              <a:latin typeface="Book Antiqua" panose="02040602050305030304" pitchFamily="18" charset="0"/>
            </a:endParaRPr>
          </a:p>
          <a:p>
            <a:pPr algn="ctr"/>
            <a:endParaRPr lang="pl-PL" sz="2000" dirty="0">
              <a:solidFill>
                <a:schemeClr val="tx1">
                  <a:lumMod val="8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endParaRPr lang="pl-PL" dirty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endParaRPr lang="pl-PL" sz="18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2" name="Obraz — symbol zastępczy 7">
            <a:extLst>
              <a:ext uri="{FF2B5EF4-FFF2-40B4-BE49-F238E27FC236}">
                <a16:creationId xmlns:a16="http://schemas.microsoft.com/office/drawing/2014/main" id="{B369E341-1CA8-343F-33FA-12406EBE54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219028" y="5275632"/>
            <a:ext cx="1753944" cy="7300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— symbol zastępczy 7">
            <a:extLst>
              <a:ext uri="{FF2B5EF4-FFF2-40B4-BE49-F238E27FC236}">
                <a16:creationId xmlns:a16="http://schemas.microsoft.com/office/drawing/2014/main" id="{34B03CDC-E786-91DB-829F-68BB8DA3BE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17440" y="5372484"/>
            <a:ext cx="1753944" cy="730069"/>
          </a:xfrm>
          <a:prstGeom prst="round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A5F89454-4F6F-8E0F-94B3-05532C97DE31}"/>
              </a:ext>
            </a:extLst>
          </p:cNvPr>
          <p:cNvSpPr txBox="1"/>
          <p:nvPr/>
        </p:nvSpPr>
        <p:spPr>
          <a:xfrm>
            <a:off x="1108344" y="2515933"/>
            <a:ext cx="9972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8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</a:rPr>
              <a:t>Dziękujemy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F5C42A5-917A-BF86-C8A0-6041B3623937}"/>
              </a:ext>
            </a:extLst>
          </p:cNvPr>
          <p:cNvSpPr txBox="1"/>
          <p:nvPr/>
        </p:nvSpPr>
        <p:spPr>
          <a:xfrm>
            <a:off x="2411444" y="3105834"/>
            <a:ext cx="99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rgbClr val="8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" panose="02040502050405020303" pitchFamily="18" charset="0"/>
              </a:rPr>
              <a:t>za uwagę</a:t>
            </a:r>
          </a:p>
        </p:txBody>
      </p:sp>
    </p:spTree>
    <p:extLst>
      <p:ext uri="{BB962C8B-B14F-4D97-AF65-F5344CB8AC3E}">
        <p14:creationId xmlns:p14="http://schemas.microsoft.com/office/powerpoint/2010/main" val="380856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F26C2-3BB2-C0AE-5E52-45280A472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0DD88605-0959-3353-9B8F-0C52710A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648" y="711679"/>
            <a:ext cx="9905998" cy="2224893"/>
          </a:xfrm>
        </p:spPr>
        <p:txBody>
          <a:bodyPr>
            <a:noAutofit/>
          </a:bodyPr>
          <a:lstStyle/>
          <a:p>
            <a:r>
              <a:rPr lang="pl-PL" sz="20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Yu Gothic UI Light" panose="020B0300000000000000" pitchFamily="34" charset="-128"/>
                <a:cs typeface="Segoe UI Light" panose="020B0502040204020203" pitchFamily="34" charset="0"/>
              </a:rPr>
              <a:t>Środki KFS to wydzielona część Funduszu Pracy przeznaczona na wspomaganie podmiotów inwestujących w kształcenie ustawiczne osób pracujących.</a:t>
            </a:r>
            <a:br>
              <a:rPr lang="pl-PL" sz="20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Yu Gothic UI Light" panose="020B0300000000000000" pitchFamily="34" charset="-128"/>
                <a:cs typeface="Segoe UI Light" panose="020B0502040204020203" pitchFamily="34" charset="0"/>
              </a:rPr>
            </a:br>
            <a:r>
              <a:rPr lang="pl-PL" sz="20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Yu Gothic UI Light" panose="020B0300000000000000" pitchFamily="34" charset="-128"/>
                <a:cs typeface="Segoe UI Light" panose="020B0502040204020203" pitchFamily="34" charset="0"/>
              </a:rPr>
              <a:t>Głównym celem jest utrzymanie zatrudnienia i rozwój potencjału osób pracujących przez dostosowanie ich wiedzy, umiejętności i kwalifikacji do wymagań zmieniającej się gospodarki.</a:t>
            </a:r>
            <a:endParaRPr lang="pl-PL" sz="2000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Book Antiqua" panose="02040602050305030304" pitchFamily="18" charset="0"/>
              <a:ea typeface="Yu Gothic UI Light" panose="020B0300000000000000" pitchFamily="34" charset="-128"/>
              <a:cs typeface="Segoe UI Light" panose="020B0502040204020203" pitchFamily="34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2DBDE408-13B7-3D10-4C0E-E23488AA26B0}"/>
              </a:ext>
            </a:extLst>
          </p:cNvPr>
          <p:cNvSpPr txBox="1">
            <a:spLocks/>
          </p:cNvSpPr>
          <p:nvPr/>
        </p:nvSpPr>
        <p:spPr>
          <a:xfrm>
            <a:off x="885647" y="2936572"/>
            <a:ext cx="9905998" cy="335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6000" b="1" cap="none" dirty="0">
                <a:solidFill>
                  <a:srgbClr val="808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Yu Gothic UI Light" panose="020B0300000000000000" pitchFamily="34" charset="-128"/>
                <a:cs typeface="Segoe UI Light" panose="020B0502040204020203" pitchFamily="34" charset="0"/>
              </a:rPr>
              <a:t>7 mln 850 tys. zł</a:t>
            </a:r>
          </a:p>
          <a:p>
            <a:endParaRPr lang="pl-PL" sz="1800" b="1" cap="none" dirty="0"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Book Antiqua" panose="02040602050305030304" pitchFamily="18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pl-PL" sz="1400" dirty="0"/>
          </a:p>
        </p:txBody>
      </p:sp>
      <p:pic>
        <p:nvPicPr>
          <p:cNvPr id="2" name="Obraz — symbol zastępczy 7">
            <a:extLst>
              <a:ext uri="{FF2B5EF4-FFF2-40B4-BE49-F238E27FC236}">
                <a16:creationId xmlns:a16="http://schemas.microsoft.com/office/drawing/2014/main" id="{63414104-B1A2-8AB8-893B-D97DE7236B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61674" y="5236388"/>
            <a:ext cx="1753944" cy="730069"/>
          </a:xfrm>
          <a:prstGeom prst="round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CD4509-019E-98C0-C06E-207B4658A69B}"/>
              </a:ext>
            </a:extLst>
          </p:cNvPr>
          <p:cNvSpPr txBox="1">
            <a:spLocks/>
          </p:cNvSpPr>
          <p:nvPr/>
        </p:nvSpPr>
        <p:spPr>
          <a:xfrm>
            <a:off x="839639" y="2316553"/>
            <a:ext cx="9905998" cy="2224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20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Yu Gothic UI Light" panose="020B0300000000000000" pitchFamily="34" charset="-128"/>
                <a:cs typeface="Segoe UI Light" panose="020B0502040204020203" pitchFamily="34" charset="0"/>
              </a:rPr>
              <a:t>Od momentu powstania Krajowego Funduszu Szkoleniowego w 2014 r. </a:t>
            </a:r>
            <a:br>
              <a:rPr lang="pl-PL" sz="20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Yu Gothic UI Light" panose="020B0300000000000000" pitchFamily="34" charset="-128"/>
                <a:cs typeface="Segoe UI Light" panose="020B0502040204020203" pitchFamily="34" charset="0"/>
              </a:rPr>
            </a:br>
            <a:r>
              <a:rPr lang="pl-PL" sz="20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Yu Gothic UI Light" panose="020B0300000000000000" pitchFamily="34" charset="-128"/>
                <a:cs typeface="Segoe UI Light" panose="020B0502040204020203" pitchFamily="34" charset="0"/>
              </a:rPr>
              <a:t>Powiatowy Urząd Pracy w Raciborzu przekazał pracodawcom kwotę prawie</a:t>
            </a:r>
            <a:endParaRPr lang="pl-PL" sz="2000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Book Antiqua" panose="02040602050305030304" pitchFamily="18" charset="0"/>
              <a:ea typeface="Yu Gothic UI Light" panose="020B0300000000000000" pitchFamily="34" charset="-128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2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 txBox="1">
            <a:spLocks/>
          </p:cNvSpPr>
          <p:nvPr/>
        </p:nvSpPr>
        <p:spPr>
          <a:xfrm>
            <a:off x="1143001" y="1749005"/>
            <a:ext cx="9905998" cy="335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3600" b="1" cap="none" dirty="0">
                <a:solidFill>
                  <a:srgbClr val="808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Yu Gothic UI Light" panose="020B0300000000000000" pitchFamily="34" charset="-128"/>
                <a:cs typeface="Segoe UI Light" panose="020B0502040204020203" pitchFamily="34" charset="0"/>
              </a:rPr>
              <a:t>Krajowy Fundusz Szkoleniowy </a:t>
            </a:r>
            <a:br>
              <a:rPr lang="pl-PL" sz="3600" b="1" cap="none" dirty="0">
                <a:solidFill>
                  <a:srgbClr val="808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Yu Gothic UI Light" panose="020B0300000000000000" pitchFamily="34" charset="-128"/>
                <a:cs typeface="Segoe UI Light" panose="020B0502040204020203" pitchFamily="34" charset="0"/>
              </a:rPr>
            </a:br>
            <a:r>
              <a:rPr lang="pl-PL" sz="1800" b="1" cap="none" dirty="0">
                <a:solidFill>
                  <a:srgbClr val="808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Yu Gothic UI Light" panose="020B0300000000000000" pitchFamily="34" charset="-128"/>
                <a:cs typeface="Segoe UI Light" panose="020B0502040204020203" pitchFamily="34" charset="0"/>
              </a:rPr>
              <a:t>w świetle nowej ustawy o rynku pracy i służbach zatrudnienia</a:t>
            </a:r>
            <a:br>
              <a:rPr lang="pl-PL" sz="3600" b="1" cap="none" dirty="0">
                <a:solidFill>
                  <a:srgbClr val="808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Yu Gothic UI Light" panose="020B0300000000000000" pitchFamily="34" charset="-128"/>
                <a:cs typeface="Segoe UI Light" panose="020B0502040204020203" pitchFamily="34" charset="0"/>
              </a:rPr>
            </a:br>
            <a:r>
              <a:rPr lang="pl-PL" sz="3600" b="1" cap="none" dirty="0">
                <a:solidFill>
                  <a:srgbClr val="808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Yu Gothic UI Light" panose="020B0300000000000000" pitchFamily="34" charset="-128"/>
                <a:cs typeface="Segoe UI Light" panose="020B0502040204020203" pitchFamily="34" charset="0"/>
              </a:rPr>
              <a:t>od 1 stycznia 2026 r.</a:t>
            </a:r>
          </a:p>
          <a:p>
            <a:endParaRPr lang="pl-PL" sz="1800" b="1" cap="none" dirty="0">
              <a:solidFill>
                <a:schemeClr val="tx1">
                  <a:lumMod val="9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Book Antiqua" panose="02040602050305030304" pitchFamily="18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pl-PL" sz="1400" dirty="0"/>
          </a:p>
        </p:txBody>
      </p:sp>
      <p:pic>
        <p:nvPicPr>
          <p:cNvPr id="2" name="Obraz — symbol zastępczy 7">
            <a:extLst>
              <a:ext uri="{FF2B5EF4-FFF2-40B4-BE49-F238E27FC236}">
                <a16:creationId xmlns:a16="http://schemas.microsoft.com/office/drawing/2014/main" id="{2CC5D7ED-1245-57B2-CF77-24FB6AC0BF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19028" y="5026332"/>
            <a:ext cx="1753944" cy="7300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2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A28683-4F99-C663-FE18-A09D4FB1B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709673"/>
            <a:ext cx="9905998" cy="5122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500" b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Ze środków KFS mogą być finansowane koszty:</a:t>
            </a:r>
          </a:p>
          <a:p>
            <a:pPr lvl="1"/>
            <a:r>
              <a:rPr lang="pl-PL" b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szkoleń</a:t>
            </a:r>
          </a:p>
          <a:p>
            <a:pPr lvl="1"/>
            <a:r>
              <a:rPr lang="pl-PL" b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potwierdzenia nabycia wiedzy i umiejętności lub dokumentów potwierdzających nabycie wiedzy i umiejętności</a:t>
            </a:r>
          </a:p>
          <a:p>
            <a:pPr lvl="1"/>
            <a:r>
              <a:rPr lang="pl-PL" b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studiów podyplomowych</a:t>
            </a:r>
          </a:p>
          <a:p>
            <a:pPr lvl="1"/>
            <a:r>
              <a:rPr lang="pl-PL" b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badań lekarskich i psychologicznych wymaganych do podjęcia kształcenia lub zadań zawodowych po ukończonym kształceniu</a:t>
            </a:r>
          </a:p>
          <a:p>
            <a:pPr lvl="1"/>
            <a:r>
              <a:rPr lang="pl-PL" b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z tytułu ubezpieczenia od następstw nieszczęśliwych wypadków w związku</a:t>
            </a:r>
            <a:br>
              <a:rPr lang="pl-PL" b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pl-PL" b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z podjętym kształceniem  </a:t>
            </a:r>
          </a:p>
          <a:p>
            <a:endParaRPr lang="pl-PL" dirty="0"/>
          </a:p>
        </p:txBody>
      </p:sp>
      <p:pic>
        <p:nvPicPr>
          <p:cNvPr id="2" name="Obraz — symbol zastępczy 7">
            <a:extLst>
              <a:ext uri="{FF2B5EF4-FFF2-40B4-BE49-F238E27FC236}">
                <a16:creationId xmlns:a16="http://schemas.microsoft.com/office/drawing/2014/main" id="{2F9ED6AC-D060-E1C3-AB33-0F91385B78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19028" y="5418258"/>
            <a:ext cx="1753944" cy="7300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0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9018B-22C0-1715-A6DA-EAD933C5A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3CA293F2-AE77-913F-91E1-E3DBDFEE3FCF}"/>
              </a:ext>
            </a:extLst>
          </p:cNvPr>
          <p:cNvSpPr txBox="1">
            <a:spLocks/>
          </p:cNvSpPr>
          <p:nvPr/>
        </p:nvSpPr>
        <p:spPr>
          <a:xfrm>
            <a:off x="481642" y="3707442"/>
            <a:ext cx="11050437" cy="1357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l-PL" sz="2000" b="1" cap="none" dirty="0">
                <a:solidFill>
                  <a:srgbClr val="808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Podmioty chcące skorzystać z finansowania </a:t>
            </a:r>
            <a:r>
              <a:rPr lang="pl-PL" sz="2000" b="1" u="sng" cap="none" dirty="0">
                <a:solidFill>
                  <a:srgbClr val="808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muszą opłacać</a:t>
            </a:r>
            <a:r>
              <a:rPr lang="pl-PL" sz="2000" b="1" cap="none" dirty="0">
                <a:solidFill>
                  <a:srgbClr val="808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 składki na Fundusz Pracy</a:t>
            </a:r>
            <a:br>
              <a:rPr lang="pl-PL" sz="2000" b="1" cap="none" dirty="0">
                <a:solidFill>
                  <a:srgbClr val="808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pl-PL" sz="2000" b="1" cap="none" dirty="0">
                <a:solidFill>
                  <a:srgbClr val="808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 (lub są zwolnione z ich opłacania z mocy prawa) w okresie co najmniej 6 miesięcy bezpośrednio poprzedzających dzień złożenia wniosku o przyznanie środków KFS</a:t>
            </a:r>
            <a:endParaRPr lang="pl-PL" sz="2000" dirty="0">
              <a:solidFill>
                <a:srgbClr val="808000"/>
              </a:solidFill>
            </a:endParaRP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86CF4797-EA1B-1A06-830E-A6AA095FB043}"/>
              </a:ext>
            </a:extLst>
          </p:cNvPr>
          <p:cNvSpPr txBox="1">
            <a:spLocks/>
          </p:cNvSpPr>
          <p:nvPr/>
        </p:nvSpPr>
        <p:spPr>
          <a:xfrm>
            <a:off x="1053862" y="3429000"/>
            <a:ext cx="9905998" cy="279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l-PL" sz="14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DBF6316-84D6-7F13-D3A8-9CC7EEDCE2F5}"/>
              </a:ext>
            </a:extLst>
          </p:cNvPr>
          <p:cNvSpPr txBox="1"/>
          <p:nvPr/>
        </p:nvSpPr>
        <p:spPr>
          <a:xfrm>
            <a:off x="1321279" y="867584"/>
            <a:ext cx="9727720" cy="2532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500" b="1" kern="100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Kto może skorzystać: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l-PL" sz="500" b="1" kern="100" dirty="0">
              <a:effectLst/>
              <a:latin typeface="Book Antiqua" panose="020406020503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b="1" kern="100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pracownicy</a:t>
            </a:r>
            <a:endParaRPr lang="pl-PL" sz="2000" b="1" kern="100" dirty="0">
              <a:latin typeface="Book Antiqua" panose="020406020503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b="1" kern="100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pracodawcy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b="1" u="sng" kern="100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osoby fizyczne prowadzące działalność gospodarczą</a:t>
            </a:r>
          </a:p>
          <a:p>
            <a:pPr marL="628650" lvl="1" indent="-1714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2000" b="1" u="sng" kern="100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osoby świadczące usługi na podstawie umów cywilnoprawnych</a:t>
            </a:r>
          </a:p>
        </p:txBody>
      </p:sp>
      <p:pic>
        <p:nvPicPr>
          <p:cNvPr id="3" name="Obraz — symbol zastępczy 7">
            <a:extLst>
              <a:ext uri="{FF2B5EF4-FFF2-40B4-BE49-F238E27FC236}">
                <a16:creationId xmlns:a16="http://schemas.microsoft.com/office/drawing/2014/main" id="{211454B8-A9F8-0141-1F71-E41D9BFE0C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29889" y="5498203"/>
            <a:ext cx="1753944" cy="7300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572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60B37-C640-598F-E8AC-D834D468F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12CACC67-7C06-F3CA-068A-C4D33F57C3BE}"/>
              </a:ext>
            </a:extLst>
          </p:cNvPr>
          <p:cNvSpPr txBox="1">
            <a:spLocks/>
          </p:cNvSpPr>
          <p:nvPr/>
        </p:nvSpPr>
        <p:spPr>
          <a:xfrm>
            <a:off x="1053862" y="3429000"/>
            <a:ext cx="9905998" cy="2799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pl-PL" sz="14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52D4932-A3DA-9133-5567-845256A702C5}"/>
              </a:ext>
            </a:extLst>
          </p:cNvPr>
          <p:cNvSpPr txBox="1"/>
          <p:nvPr/>
        </p:nvSpPr>
        <p:spPr>
          <a:xfrm>
            <a:off x="857459" y="728015"/>
            <a:ext cx="10473904" cy="4792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l-PL" sz="2500" b="1" kern="100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Ze środków KFS </a:t>
            </a:r>
            <a:r>
              <a:rPr lang="pl-PL" sz="2500" b="1" u="sng" kern="100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nie mogą korzystać</a:t>
            </a:r>
            <a:r>
              <a:rPr lang="pl-PL" sz="2500" b="1" kern="100" dirty="0">
                <a:effectLst/>
                <a:latin typeface="Book Antiqua" panose="0204060205030503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Book Antiqua" panose="02040602050305030304" pitchFamily="18" charset="0"/>
              </a:rPr>
              <a:t>podmioty, które posiadają zaległości podatkowe lub zaległości z tytułu innych należności publicznoprawnych, składek na ubezpieczenia społeczne, ubezpieczenie zdrowotne, Fundusz Pracy i Fundusz Gwarantowanych Świadczeń Pracowniczych, Fundusz Solidarnościowy i Fundusz Emerytur Pomostowych oraz wpłat na Państwowy Fundusz Rehabilitacji Osób Niepełnosprawnych lub pozostają pod zarządem komisarycznym lub znajdują się w toku likwidacji albo postępowania upadłościowego lub naruszyły w sposób rażący jakąkolwiek umowę o przyznanie środków KFS, zawartą ze starostą rozpatrującym wniosek o przyznanie środków w okresie 3 lat poprzedzających dzień złożenia tego wniosku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Book Antiqua" panose="02040602050305030304" pitchFamily="18" charset="0"/>
              </a:rPr>
              <a:t>podmioty, które posiadają zaległości z tytułu składek na ubezpieczenie społeczne rolników lub na ubezpieczenie zdrowotne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b="1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latin typeface="Book Antiqua" panose="02040602050305030304" pitchFamily="18" charset="0"/>
              </a:rPr>
              <a:t>podmioty zbiorowe, wobec których sąd orzekł zakaz korzystania z dotacji, subwencji lub innych form pomocy finansowanej ze środków publicznych, przez okres, na który sąd orzekł zakaz </a:t>
            </a:r>
            <a:endParaRPr lang="pl-PL" b="1" kern="100" dirty="0">
              <a:latin typeface="Book Antiqua" panose="0204060205030503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— symbol zastępczy 7">
            <a:extLst>
              <a:ext uri="{FF2B5EF4-FFF2-40B4-BE49-F238E27FC236}">
                <a16:creationId xmlns:a16="http://schemas.microsoft.com/office/drawing/2014/main" id="{816E161C-BDAF-A2C1-93DE-AF3D173B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29889" y="5315060"/>
            <a:ext cx="1753944" cy="7300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0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27625-B5DE-5478-5155-9D5386A3C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4A6D0F40-F043-A5AD-2A4B-568B297B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510" y="848444"/>
            <a:ext cx="9905998" cy="1905000"/>
          </a:xfrm>
        </p:spPr>
        <p:txBody>
          <a:bodyPr>
            <a:normAutofit/>
          </a:bodyPr>
          <a:lstStyle/>
          <a:p>
            <a:r>
              <a:rPr lang="pl-PL" sz="2500" b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Yu Gothic UI Light" panose="020B0300000000000000" pitchFamily="34" charset="-128"/>
                <a:cs typeface="Segoe UI Light" panose="020B0502040204020203" pitchFamily="34" charset="0"/>
              </a:rPr>
              <a:t>Środki KFS </a:t>
            </a:r>
            <a:r>
              <a:rPr lang="pl-PL" sz="2500" b="1" u="sng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Yu Gothic UI Light" panose="020B0300000000000000" pitchFamily="34" charset="-128"/>
                <a:cs typeface="Segoe UI Light" panose="020B0502040204020203" pitchFamily="34" charset="0"/>
              </a:rPr>
              <a:t>nie mogą zostać przeznaczone </a:t>
            </a:r>
            <a:r>
              <a:rPr lang="pl-PL" sz="2500" b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Yu Gothic UI Light" panose="020B0300000000000000" pitchFamily="34" charset="-128"/>
                <a:cs typeface="Segoe UI Light" panose="020B0502040204020203" pitchFamily="34" charset="0"/>
              </a:rPr>
              <a:t>na opłacenie kosztów kształcenia ustawicznego, które:</a:t>
            </a:r>
            <a:endParaRPr lang="pl-PL" sz="25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  <a:latin typeface="Book Antiqua" panose="02040602050305030304" pitchFamily="18" charset="0"/>
              <a:ea typeface="Yu Gothic UI Light" panose="020B0300000000000000" pitchFamily="34" charset="-128"/>
              <a:cs typeface="Segoe UI Light" panose="020B0502040204020203" pitchFamily="34" charset="0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538D7DD7-31C4-86A5-F3AA-ED5225E8BB46}"/>
              </a:ext>
            </a:extLst>
          </p:cNvPr>
          <p:cNvSpPr txBox="1">
            <a:spLocks/>
          </p:cNvSpPr>
          <p:nvPr/>
        </p:nvSpPr>
        <p:spPr>
          <a:xfrm>
            <a:off x="1693503" y="2028825"/>
            <a:ext cx="9905998" cy="296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zostało sfinansowane z innych środków publicznych,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pracodawca jest obowiązany zapewnić na podstawie odrębnych przepisów,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obejmuje działania rozpoczęte przed dniem podpisania umowy</a:t>
            </a:r>
            <a:br>
              <a:rPr lang="pl-PL" sz="2000" b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pl-PL" sz="2000" b="1" cap="none" dirty="0">
                <a:solidFill>
                  <a:schemeClr val="tx1">
                    <a:lumMod val="9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o finansowanie.</a:t>
            </a:r>
          </a:p>
          <a:p>
            <a:pPr marL="514350" indent="-514350">
              <a:buFont typeface="+mj-lt"/>
              <a:buAutoNum type="alphaLcParenR"/>
            </a:pPr>
            <a:endParaRPr lang="pl-PL" sz="1400" dirty="0"/>
          </a:p>
        </p:txBody>
      </p:sp>
      <p:pic>
        <p:nvPicPr>
          <p:cNvPr id="2" name="Obraz — symbol zastępczy 7">
            <a:extLst>
              <a:ext uri="{FF2B5EF4-FFF2-40B4-BE49-F238E27FC236}">
                <a16:creationId xmlns:a16="http://schemas.microsoft.com/office/drawing/2014/main" id="{D505E508-0B82-6F13-69BE-31E70EB2F7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19028" y="5279487"/>
            <a:ext cx="1753944" cy="7300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4709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1249" y="1947413"/>
            <a:ext cx="10740982" cy="2277511"/>
          </a:xfrm>
        </p:spPr>
        <p:txBody>
          <a:bodyPr>
            <a:noAutofit/>
          </a:bodyPr>
          <a:lstStyle/>
          <a:p>
            <a:pPr>
              <a:buClr>
                <a:srgbClr val="FFC000"/>
              </a:buClr>
            </a:pPr>
            <a:r>
              <a:rPr lang="pl-PL" sz="20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• 	</a:t>
            </a:r>
            <a:r>
              <a:rPr lang="pl-PL" sz="2000" b="1" cap="none" dirty="0">
                <a:effectLst/>
                <a:latin typeface="Book Antiqua" panose="02040602050305030304" pitchFamily="18" charset="0"/>
              </a:rPr>
              <a:t>do 90 % kosztów kształcenia ustawicznego</a:t>
            </a:r>
            <a:r>
              <a:rPr lang="pl-PL" sz="2000" cap="none" dirty="0">
                <a:effectLst/>
                <a:latin typeface="Book Antiqua" panose="02040602050305030304" pitchFamily="18" charset="0"/>
              </a:rPr>
              <a:t>, w przypadku podmiotów 	niezatrudniających  pracowników albo zatrudniających (w dniu złożenia wniosku o 	środki KFS w przeliczeniu na pełny wymiar czasu pracy) </a:t>
            </a:r>
            <a:r>
              <a:rPr lang="pl-PL" sz="2000" b="1" cap="none" dirty="0">
                <a:effectLst/>
                <a:latin typeface="Book Antiqua" panose="02040602050305030304" pitchFamily="18" charset="0"/>
              </a:rPr>
              <a:t>nie więcej niż 9 osób 	(mikroprzedsiębiorstwa)</a:t>
            </a:r>
            <a:br>
              <a:rPr lang="pl-PL" sz="2000" b="1" cap="none" dirty="0">
                <a:effectLst/>
                <a:latin typeface="Book Antiqua" panose="02040602050305030304" pitchFamily="18" charset="0"/>
              </a:rPr>
            </a:br>
            <a:br>
              <a:rPr lang="pl-PL" sz="2000" b="1" cap="none" dirty="0">
                <a:effectLst/>
                <a:latin typeface="Book Antiqua" panose="02040602050305030304" pitchFamily="18" charset="0"/>
              </a:rPr>
            </a:br>
            <a:r>
              <a:rPr lang="pl-PL" sz="2000" b="1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Book Antiqua" panose="02040602050305030304" pitchFamily="18" charset="0"/>
                <a:ea typeface="Segoe UI Black" panose="020B0A02040204020203" pitchFamily="34" charset="0"/>
                <a:cs typeface="Segoe UI Light" panose="020B0502040204020203" pitchFamily="34" charset="0"/>
              </a:rPr>
              <a:t>• 	</a:t>
            </a:r>
            <a:r>
              <a:rPr lang="pl-PL" sz="2000" b="1" cap="none" dirty="0">
                <a:effectLst/>
                <a:latin typeface="Book Antiqua" panose="02040602050305030304" pitchFamily="18" charset="0"/>
              </a:rPr>
              <a:t>do 70% kosztów kształcenia ustawicznego – w pozostałych przypadkach</a:t>
            </a:r>
            <a:br>
              <a:rPr lang="pl-PL" sz="1800" b="1" cap="none" dirty="0">
                <a:effectLst/>
                <a:latin typeface="Book Antiqua" panose="02040602050305030304" pitchFamily="18" charset="0"/>
              </a:rPr>
            </a:br>
            <a:br>
              <a:rPr lang="pl-PL" sz="1800" b="1" cap="none" dirty="0">
                <a:effectLst/>
                <a:latin typeface="Book Antiqua" panose="02040602050305030304" pitchFamily="18" charset="0"/>
              </a:rPr>
            </a:br>
            <a:r>
              <a:rPr lang="pl-PL" sz="1800" b="1" i="1" cap="none" dirty="0">
                <a:solidFill>
                  <a:srgbClr val="808000"/>
                </a:solidFill>
                <a:effectLst/>
                <a:latin typeface="Book Antiqua" panose="02040602050305030304" pitchFamily="18" charset="0"/>
              </a:rPr>
              <a:t>*</a:t>
            </a:r>
            <a:r>
              <a:rPr lang="pl-PL" sz="1800" b="1" i="1" cap="none" dirty="0">
                <a:effectLst/>
                <a:latin typeface="Book Antiqua" panose="02040602050305030304" pitchFamily="18" charset="0"/>
              </a:rPr>
              <a:t> 	koszt kształcenia ustawicznego dla wskazanego we wniosku uczestnika nie może przekroczyć 	200%  przeciętnego wynagrodzenia w danym roku kalendarzowym</a:t>
            </a:r>
            <a:br>
              <a:rPr lang="pl-PL" sz="1800" b="1" cap="none" dirty="0">
                <a:effectLst/>
                <a:latin typeface="Book Antiqua" panose="02040602050305030304" pitchFamily="18" charset="0"/>
              </a:rPr>
            </a:br>
            <a:br>
              <a:rPr lang="pl-PL" sz="1800" b="1" cap="none" dirty="0">
                <a:effectLst/>
                <a:latin typeface="Book Antiqua" panose="02040602050305030304" pitchFamily="18" charset="0"/>
              </a:rPr>
            </a:br>
            <a:br>
              <a:rPr lang="pl-PL" sz="1800" b="1" cap="none" dirty="0">
                <a:effectLst/>
                <a:latin typeface="Book Antiqua" panose="02040602050305030304" pitchFamily="18" charset="0"/>
              </a:rPr>
            </a:br>
            <a:endParaRPr lang="pl-PL" sz="1800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-2103094" y="309684"/>
            <a:ext cx="9905998" cy="14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pl-PL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3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4000" b="1" cap="none" dirty="0">
                <a:effectLst/>
                <a:latin typeface="Book Antiqua" panose="02040602050305030304" pitchFamily="18" charset="0"/>
              </a:rPr>
              <a:t>Kwoty finansowania KFS:</a:t>
            </a:r>
            <a:br>
              <a:rPr lang="pl-PL" dirty="0">
                <a:effectLst/>
              </a:rPr>
            </a:br>
            <a:r>
              <a:rPr lang="pl-PL" b="1" dirty="0">
                <a:effectLst/>
              </a:rPr>
              <a:t> </a:t>
            </a:r>
            <a:br>
              <a:rPr lang="pl-PL" dirty="0">
                <a:effectLst/>
              </a:rPr>
            </a:br>
            <a:endParaRPr lang="pl-PL" dirty="0"/>
          </a:p>
        </p:txBody>
      </p:sp>
      <p:pic>
        <p:nvPicPr>
          <p:cNvPr id="3" name="Obraz — symbol zastępczy 7">
            <a:extLst>
              <a:ext uri="{FF2B5EF4-FFF2-40B4-BE49-F238E27FC236}">
                <a16:creationId xmlns:a16="http://schemas.microsoft.com/office/drawing/2014/main" id="{B3EC6571-074C-DCEB-4FB9-6BFA2DB353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10155" y="5411782"/>
            <a:ext cx="1753944" cy="730069"/>
          </a:xfrm>
          <a:prstGeom prst="round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D7DFD8CE-4257-93E1-6846-39F612DF36C3}"/>
              </a:ext>
            </a:extLst>
          </p:cNvPr>
          <p:cNvSpPr txBox="1">
            <a:spLocks/>
          </p:cNvSpPr>
          <p:nvPr/>
        </p:nvSpPr>
        <p:spPr>
          <a:xfrm>
            <a:off x="391249" y="4090528"/>
            <a:ext cx="10740982" cy="1455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pl-PL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pl-PL" sz="34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pl-PL" sz="10000" b="1" cap="none" dirty="0">
                <a:solidFill>
                  <a:srgbClr val="808000"/>
                </a:solidFill>
                <a:effectLst/>
                <a:latin typeface="Book Antiqua" panose="02040602050305030304" pitchFamily="18" charset="0"/>
              </a:rPr>
              <a:t>Przeciętne wynagrodzenie w III kwartale 2025 r. wyniosło</a:t>
            </a:r>
            <a:br>
              <a:rPr lang="pl-PL" sz="10000" b="1" cap="none" dirty="0">
                <a:solidFill>
                  <a:srgbClr val="808000"/>
                </a:solidFill>
                <a:effectLst/>
                <a:latin typeface="Book Antiqua" panose="02040602050305030304" pitchFamily="18" charset="0"/>
              </a:rPr>
            </a:br>
            <a:r>
              <a:rPr lang="pl-PL" sz="10000" b="1" cap="none" dirty="0">
                <a:solidFill>
                  <a:srgbClr val="808000"/>
                </a:solidFill>
                <a:effectLst/>
                <a:latin typeface="Book Antiqua" panose="02040602050305030304" pitchFamily="18" charset="0"/>
              </a:rPr>
              <a:t> </a:t>
            </a:r>
            <a:r>
              <a:rPr lang="pl-PL" sz="17600" b="1" cap="none" dirty="0">
                <a:solidFill>
                  <a:srgbClr val="808000"/>
                </a:solidFill>
                <a:effectLst/>
                <a:latin typeface="Book Antiqua" panose="02040602050305030304" pitchFamily="18" charset="0"/>
              </a:rPr>
              <a:t>8 771,70 zł</a:t>
            </a:r>
            <a:endParaRPr lang="pl-PL" sz="6400" cap="none" dirty="0">
              <a:solidFill>
                <a:srgbClr val="808000"/>
              </a:solidFill>
              <a:effectLst/>
              <a:latin typeface="Book Antiqua" panose="02040602050305030304" pitchFamily="18" charset="0"/>
            </a:endParaRPr>
          </a:p>
          <a:p>
            <a:pPr algn="ctr"/>
            <a:r>
              <a:rPr lang="pl-PL" sz="5100" b="1" cap="none" dirty="0">
                <a:solidFill>
                  <a:srgbClr val="FFC000"/>
                </a:solidFill>
                <a:effectLst/>
                <a:latin typeface="Book Antiqua" panose="02040602050305030304" pitchFamily="18" charset="0"/>
              </a:rPr>
              <a:t> </a:t>
            </a:r>
            <a:br>
              <a:rPr lang="pl-PL" sz="5100" cap="none" dirty="0">
                <a:solidFill>
                  <a:srgbClr val="FFC000"/>
                </a:solidFill>
                <a:effectLst/>
                <a:latin typeface="Book Antiqua" panose="02040602050305030304" pitchFamily="18" charset="0"/>
              </a:rPr>
            </a:br>
            <a:endParaRPr lang="pl-PL" sz="5100" cap="none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EB93C885-A848-9FA6-77E5-AF45C0763A12}"/>
              </a:ext>
            </a:extLst>
          </p:cNvPr>
          <p:cNvSpPr txBox="1"/>
          <p:nvPr/>
        </p:nvSpPr>
        <p:spPr>
          <a:xfrm>
            <a:off x="782128" y="503091"/>
            <a:ext cx="10627744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500" b="1" cap="none" dirty="0">
                <a:effectLst/>
                <a:latin typeface="Book Antiqua" panose="02040602050305030304" pitchFamily="18" charset="0"/>
              </a:rPr>
              <a:t>Wysokość środków KFS dla jednego wnioskodawcy w roku kalendarzowym nie może przekroczyć: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b="1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808000"/>
                </a:solidFill>
                <a:latin typeface="Book Antiqua" panose="02040602050305030304" pitchFamily="18" charset="0"/>
              </a:rPr>
              <a:t>4-krotności</a:t>
            </a:r>
            <a:r>
              <a:rPr lang="pl-PL" dirty="0">
                <a:solidFill>
                  <a:srgbClr val="808000"/>
                </a:solidFill>
                <a:latin typeface="Book Antiqua" panose="02040602050305030304" pitchFamily="18" charset="0"/>
              </a:rPr>
              <a:t> przeciętnego wynagrodzenia</a:t>
            </a:r>
            <a:r>
              <a:rPr lang="pl-PL" dirty="0">
                <a:latin typeface="Book Antiqua" panose="02040602050305030304" pitchFamily="18" charset="0"/>
              </a:rPr>
              <a:t> – w przypadku podmiotów niezatrudniających pracowników albo które zatrudniają w dniu złożenia wniosku o środki KFS w przeliczeniu na pełny wymiar czasu pracy nie więcej niż 9 osób; </a:t>
            </a:r>
          </a:p>
          <a:p>
            <a:endParaRPr lang="pl-PL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808000"/>
                </a:solidFill>
                <a:latin typeface="Book Antiqua" panose="02040602050305030304" pitchFamily="18" charset="0"/>
              </a:rPr>
              <a:t>8-krotności </a:t>
            </a:r>
            <a:r>
              <a:rPr lang="pl-PL" dirty="0">
                <a:solidFill>
                  <a:srgbClr val="808000"/>
                </a:solidFill>
                <a:latin typeface="Book Antiqua" panose="02040602050305030304" pitchFamily="18" charset="0"/>
              </a:rPr>
              <a:t>przeciętnego wynagrodzenia </a:t>
            </a:r>
            <a:r>
              <a:rPr lang="pl-PL" dirty="0">
                <a:latin typeface="Book Antiqua" panose="02040602050305030304" pitchFamily="18" charset="0"/>
              </a:rPr>
              <a:t>– w przypadku podmiotów, które zatrudniają w dniu złożenia wniosku o środki KFS w przeliczeniu na pełny wymiar czasu pracy więcej niż 9 osób, jednak nie więcej niż 49 osób; </a:t>
            </a:r>
          </a:p>
          <a:p>
            <a:endParaRPr lang="pl-PL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808000"/>
                </a:solidFill>
                <a:latin typeface="Book Antiqua" panose="02040602050305030304" pitchFamily="18" charset="0"/>
              </a:rPr>
              <a:t>12-krotności</a:t>
            </a:r>
            <a:r>
              <a:rPr lang="pl-PL" dirty="0">
                <a:solidFill>
                  <a:srgbClr val="808000"/>
                </a:solidFill>
                <a:latin typeface="Book Antiqua" panose="02040602050305030304" pitchFamily="18" charset="0"/>
              </a:rPr>
              <a:t> przeciętnego wynagrodzenia </a:t>
            </a:r>
            <a:r>
              <a:rPr lang="pl-PL" dirty="0">
                <a:latin typeface="Book Antiqua" panose="02040602050305030304" pitchFamily="18" charset="0"/>
              </a:rPr>
              <a:t>– w przypadku podmiotów, które zatrudniają w dniu złożenia wniosku o środki KFS w przeliczeniu na pełny wymiar czasu pracy więcej niż 49 osób, jednak nie więcej niż 249 osób; </a:t>
            </a:r>
          </a:p>
          <a:p>
            <a:endParaRPr lang="pl-PL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808000"/>
                </a:solidFill>
                <a:latin typeface="Book Antiqua" panose="02040602050305030304" pitchFamily="18" charset="0"/>
              </a:rPr>
              <a:t>14-krotności</a:t>
            </a:r>
            <a:r>
              <a:rPr lang="pl-PL" dirty="0">
                <a:solidFill>
                  <a:srgbClr val="808000"/>
                </a:solidFill>
                <a:latin typeface="Book Antiqua" panose="02040602050305030304" pitchFamily="18" charset="0"/>
              </a:rPr>
              <a:t> przeciętnego wynagrodzenia </a:t>
            </a:r>
            <a:r>
              <a:rPr lang="pl-PL" dirty="0">
                <a:latin typeface="Book Antiqua" panose="02040602050305030304" pitchFamily="18" charset="0"/>
              </a:rPr>
              <a:t>– w przypadku podmiotów, które zatrudniają w dniu złożenia wniosku o środki KFS w przeliczeniu na pełny wymiar czasu pracy więcej niż 249 osób. </a:t>
            </a:r>
            <a:br>
              <a:rPr lang="pl-PL" sz="1600" b="1" cap="none" dirty="0">
                <a:effectLst/>
                <a:latin typeface="Book Antiqua" panose="02040602050305030304" pitchFamily="18" charset="0"/>
              </a:rPr>
            </a:br>
            <a:endParaRPr lang="pl-PL" dirty="0"/>
          </a:p>
        </p:txBody>
      </p:sp>
      <p:pic>
        <p:nvPicPr>
          <p:cNvPr id="2" name="Obraz — symbol zastępczy 7">
            <a:extLst>
              <a:ext uri="{FF2B5EF4-FFF2-40B4-BE49-F238E27FC236}">
                <a16:creationId xmlns:a16="http://schemas.microsoft.com/office/drawing/2014/main" id="{AAF40C25-FBB1-0EC2-B8CD-F595933C4F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219028" y="5624840"/>
            <a:ext cx="1753944" cy="73006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3479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iatk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iat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Siatka</Template>
  <TotalTime>2388</TotalTime>
  <Words>1314</Words>
  <Application>Microsoft Office PowerPoint</Application>
  <PresentationFormat>Panoramiczny</PresentationFormat>
  <Paragraphs>89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Aptos</vt:lpstr>
      <vt:lpstr>Arial</vt:lpstr>
      <vt:lpstr>Baskerville Old Face</vt:lpstr>
      <vt:lpstr>Book Antiqua</vt:lpstr>
      <vt:lpstr>Calisto MT</vt:lpstr>
      <vt:lpstr>Century Gothic</vt:lpstr>
      <vt:lpstr>Georgia Pro</vt:lpstr>
      <vt:lpstr>Segoe UI Variable Display Light</vt:lpstr>
      <vt:lpstr>Siatka</vt:lpstr>
      <vt:lpstr>Prezentacja programu PowerPoint</vt:lpstr>
      <vt:lpstr>Środki KFS to wydzielona część Funduszu Pracy przeznaczona na wspomaganie podmiotów inwestujących w kształcenie ustawiczne osób pracujących. Głównym celem jest utrzymanie zatrudnienia i rozwój potencjału osób pracujących przez dostosowanie ich wiedzy, umiejętności i kwalifikacji do wymagań zmieniającej się gospodarki.</vt:lpstr>
      <vt:lpstr>Prezentacja programu PowerPoint</vt:lpstr>
      <vt:lpstr>Prezentacja programu PowerPoint</vt:lpstr>
      <vt:lpstr>Prezentacja programu PowerPoint</vt:lpstr>
      <vt:lpstr>Prezentacja programu PowerPoint</vt:lpstr>
      <vt:lpstr>Środki KFS nie mogą zostać przeznaczone na opłacenie kosztów kształcenia ustawicznego, które:</vt:lpstr>
      <vt:lpstr>•  do 90 % kosztów kształcenia ustawicznego, w przypadku podmiotów  niezatrudniających  pracowników albo zatrudniających (w dniu złożenia wniosku o  środki KFS w przeliczeniu na pełny wymiar czasu pracy) nie więcej niż 9 osób  (mikroprzedsiębiorstwa)  •  do 70% kosztów kształcenia ustawicznego – w pozostałych przypadkach  *  koszt kształcenia ustawicznego dla wskazanego we wniosku uczestnika nie może przekroczyć  200%  przeciętnego wynagrodzenia w danym roku kalendarzowym   </vt:lpstr>
      <vt:lpstr>Prezentacja programu PowerPoint</vt:lpstr>
      <vt:lpstr>   Pomoc udzielana jest według ustalanych corocznie równorzędnych priorytetów wydatkowania środków KFS na dany rok  tj.:      • nie więcej niż czterech krajowych   oraz dodatkowo:      • nie więcej niż trzech priorytetów właściwych dla danego województwa      • nie więcej niż jednego priorytetu właściwego dla danego powiatu  </vt:lpstr>
      <vt:lpstr>Priorytety Ministra ds. pracy  wydatkowania środków KFS w 2026 r.:</vt:lpstr>
      <vt:lpstr>Priorytety wojewódzkie  wydatkowania środków KFS w 2026 r.</vt:lpstr>
      <vt:lpstr>Prezentacja programu PowerPoint</vt:lpstr>
      <vt:lpstr>Prezentacja programu PowerPoint</vt:lpstr>
      <vt:lpstr>    Środki Krajowego Funduszu Szkoleniowego  przyznane Pracodawcy na sfinansowanie kosztów kształcenia ustawicznego stanowią pomoc de minimis    *     limit pomocy de minimis – kwota 300 tys. EUR w okresie 3 lat dla jednego                    przedsiębiorcy, w tym dla przedsiębiorstw prowadzących działalność    zarobkową w zakresie drogowego transportu towarów      *     sposób obliczania 3-letniego okresu przy sumowaniu limitu de minimis –           okres 3 minionych lat (3 x 365 dni)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PUP Racibórz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KFS</dc:title>
  <dc:creator>Aleksander Ciesielski</dc:creator>
  <cp:lastModifiedBy>Aleksander Ciesielski</cp:lastModifiedBy>
  <cp:revision>183</cp:revision>
  <dcterms:created xsi:type="dcterms:W3CDTF">2020-01-08T13:51:25Z</dcterms:created>
  <dcterms:modified xsi:type="dcterms:W3CDTF">2025-11-28T12:16:17Z</dcterms:modified>
</cp:coreProperties>
</file>